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0" r:id="rId6"/>
    <p:sldId id="261" r:id="rId7"/>
    <p:sldId id="262" r:id="rId8"/>
    <p:sldId id="263" r:id="rId9"/>
    <p:sldId id="259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24"/>
  </p:normalViewPr>
  <p:slideViewPr>
    <p:cSldViewPr snapToGrid="0" snapToObjects="1">
      <p:cViewPr varScale="1">
        <p:scale>
          <a:sx n="108" d="100"/>
          <a:sy n="108" d="100"/>
        </p:scale>
        <p:origin x="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6071F-C614-4C4F-B0A2-F28840E3C9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Tensor Test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C55C96-C20D-024A-A448-AE15F542F8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Live Application Testing with Deep Neural Network Classifications</a:t>
            </a:r>
          </a:p>
        </p:txBody>
      </p:sp>
    </p:spTree>
    <p:extLst>
      <p:ext uri="{BB962C8B-B14F-4D97-AF65-F5344CB8AC3E}">
        <p14:creationId xmlns:p14="http://schemas.microsoft.com/office/powerpoint/2010/main" val="3035228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2">
            <a:extLst>
              <a:ext uri="{FF2B5EF4-FFF2-40B4-BE49-F238E27FC236}">
                <a16:creationId xmlns:a16="http://schemas.microsoft.com/office/drawing/2014/main" id="{5ACD94DE-DE21-4A9D-8875-A1539BE216E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8F3053C-AA2D-43E7-9127-59111DE0E06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159025B1-E34F-4772-B2CC-DA9B705D403C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21" name="Rectangle 5">
                <a:extLst>
                  <a:ext uri="{FF2B5EF4-FFF2-40B4-BE49-F238E27FC236}">
                    <a16:creationId xmlns:a16="http://schemas.microsoft.com/office/drawing/2014/main" id="{85E8FDD9-55D5-48E9-BD0F-41FA02C5AD1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22" name="Freeform 6">
                <a:extLst>
                  <a:ext uri="{FF2B5EF4-FFF2-40B4-BE49-F238E27FC236}">
                    <a16:creationId xmlns:a16="http://schemas.microsoft.com/office/drawing/2014/main" id="{2C147D99-21B5-462F-B3D9-2D04FC67D8E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3" name="Freeform 7">
                <a:extLst>
                  <a:ext uri="{FF2B5EF4-FFF2-40B4-BE49-F238E27FC236}">
                    <a16:creationId xmlns:a16="http://schemas.microsoft.com/office/drawing/2014/main" id="{3A84E48A-5D81-47C8-9B35-7891B51623C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4" name="Freeform 8">
                <a:extLst>
                  <a:ext uri="{FF2B5EF4-FFF2-40B4-BE49-F238E27FC236}">
                    <a16:creationId xmlns:a16="http://schemas.microsoft.com/office/drawing/2014/main" id="{A7C08433-35BE-4A5A-9C1F-B37DEB48278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5" name="Freeform 9">
                <a:extLst>
                  <a:ext uri="{FF2B5EF4-FFF2-40B4-BE49-F238E27FC236}">
                    <a16:creationId xmlns:a16="http://schemas.microsoft.com/office/drawing/2014/main" id="{D0B8201B-0CB0-4F9E-ACB0-DD75292348F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6" name="Freeform 10">
                <a:extLst>
                  <a:ext uri="{FF2B5EF4-FFF2-40B4-BE49-F238E27FC236}">
                    <a16:creationId xmlns:a16="http://schemas.microsoft.com/office/drawing/2014/main" id="{888D2777-7FAE-47C4-9E1A-3C4D015CFB2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7" name="Freeform 11">
                <a:extLst>
                  <a:ext uri="{FF2B5EF4-FFF2-40B4-BE49-F238E27FC236}">
                    <a16:creationId xmlns:a16="http://schemas.microsoft.com/office/drawing/2014/main" id="{CE168F44-CB11-4900-AC9E-3EBEC801600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8" name="Freeform 12">
                <a:extLst>
                  <a:ext uri="{FF2B5EF4-FFF2-40B4-BE49-F238E27FC236}">
                    <a16:creationId xmlns:a16="http://schemas.microsoft.com/office/drawing/2014/main" id="{A0F39381-D3B3-4EBE-80AB-F3AA4D18895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9" name="Freeform 13">
                <a:extLst>
                  <a:ext uri="{FF2B5EF4-FFF2-40B4-BE49-F238E27FC236}">
                    <a16:creationId xmlns:a16="http://schemas.microsoft.com/office/drawing/2014/main" id="{F8B41A7C-3B6F-4BEF-B1FA-4869947AE7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0" name="Freeform 14">
                <a:extLst>
                  <a:ext uri="{FF2B5EF4-FFF2-40B4-BE49-F238E27FC236}">
                    <a16:creationId xmlns:a16="http://schemas.microsoft.com/office/drawing/2014/main" id="{9A08FB39-6EFB-4948-88F2-6EB113F1051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1" name="Freeform 15">
                <a:extLst>
                  <a:ext uri="{FF2B5EF4-FFF2-40B4-BE49-F238E27FC236}">
                    <a16:creationId xmlns:a16="http://schemas.microsoft.com/office/drawing/2014/main" id="{32489CF5-34F9-4676-8FC8-EA47623A9F5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2" name="Line 16">
                <a:extLst>
                  <a:ext uri="{FF2B5EF4-FFF2-40B4-BE49-F238E27FC236}">
                    <a16:creationId xmlns:a16="http://schemas.microsoft.com/office/drawing/2014/main" id="{6E6A81FE-6687-4E45-86EE-506158CFC01C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33" name="Freeform 17">
                <a:extLst>
                  <a:ext uri="{FF2B5EF4-FFF2-40B4-BE49-F238E27FC236}">
                    <a16:creationId xmlns:a16="http://schemas.microsoft.com/office/drawing/2014/main" id="{085F56DC-138C-4970-A499-1F8C4FBADFE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4" name="Freeform 18">
                <a:extLst>
                  <a:ext uri="{FF2B5EF4-FFF2-40B4-BE49-F238E27FC236}">
                    <a16:creationId xmlns:a16="http://schemas.microsoft.com/office/drawing/2014/main" id="{2241CFC6-2DD5-4908-95FF-C76F3F4327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5" name="Freeform 19">
                <a:extLst>
                  <a:ext uri="{FF2B5EF4-FFF2-40B4-BE49-F238E27FC236}">
                    <a16:creationId xmlns:a16="http://schemas.microsoft.com/office/drawing/2014/main" id="{EAE9ABAC-3BE1-44E6-A764-8B7884E839A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6" name="Freeform 20">
                <a:extLst>
                  <a:ext uri="{FF2B5EF4-FFF2-40B4-BE49-F238E27FC236}">
                    <a16:creationId xmlns:a16="http://schemas.microsoft.com/office/drawing/2014/main" id="{39874D11-3018-499B-BD78-11BB954BDF5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7" name="Rectangle 21">
                <a:extLst>
                  <a:ext uri="{FF2B5EF4-FFF2-40B4-BE49-F238E27FC236}">
                    <a16:creationId xmlns:a16="http://schemas.microsoft.com/office/drawing/2014/main" id="{9D4461D3-04C7-495D-BA09-8D5311E9DA7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38" name="Freeform 22">
                <a:extLst>
                  <a:ext uri="{FF2B5EF4-FFF2-40B4-BE49-F238E27FC236}">
                    <a16:creationId xmlns:a16="http://schemas.microsoft.com/office/drawing/2014/main" id="{BF405972-B14C-45E8-9F0C-E2F11F1CF08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9" name="Freeform 23">
                <a:extLst>
                  <a:ext uri="{FF2B5EF4-FFF2-40B4-BE49-F238E27FC236}">
                    <a16:creationId xmlns:a16="http://schemas.microsoft.com/office/drawing/2014/main" id="{D7939026-A689-46F4-97AC-5F68665D7DF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0" name="Freeform 24">
                <a:extLst>
                  <a:ext uri="{FF2B5EF4-FFF2-40B4-BE49-F238E27FC236}">
                    <a16:creationId xmlns:a16="http://schemas.microsoft.com/office/drawing/2014/main" id="{8AD9F31C-5CF7-45EE-907A-3074488127B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1" name="Freeform 25">
                <a:extLst>
                  <a:ext uri="{FF2B5EF4-FFF2-40B4-BE49-F238E27FC236}">
                    <a16:creationId xmlns:a16="http://schemas.microsoft.com/office/drawing/2014/main" id="{93412351-62FA-4EF3-8FE2-4CDD8397B9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84A81491-A1EB-46E3-9E73-11B93428CD1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3" name="Freeform 27">
                <a:extLst>
                  <a:ext uri="{FF2B5EF4-FFF2-40B4-BE49-F238E27FC236}">
                    <a16:creationId xmlns:a16="http://schemas.microsoft.com/office/drawing/2014/main" id="{E7727744-4F0E-4AA2-97BC-0C44AB354A3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4" name="Freeform 28">
                <a:extLst>
                  <a:ext uri="{FF2B5EF4-FFF2-40B4-BE49-F238E27FC236}">
                    <a16:creationId xmlns:a16="http://schemas.microsoft.com/office/drawing/2014/main" id="{4575AD90-731F-4996-AA04-86E5EC8CBE0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5" name="Freeform 29">
                <a:extLst>
                  <a:ext uri="{FF2B5EF4-FFF2-40B4-BE49-F238E27FC236}">
                    <a16:creationId xmlns:a16="http://schemas.microsoft.com/office/drawing/2014/main" id="{231A78D3-96D9-4A22-BC29-8274B016C0C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6" name="Freeform 30">
                <a:extLst>
                  <a:ext uri="{FF2B5EF4-FFF2-40B4-BE49-F238E27FC236}">
                    <a16:creationId xmlns:a16="http://schemas.microsoft.com/office/drawing/2014/main" id="{DFF31CA2-144E-493E-A135-83B83452ABC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7" name="Freeform 31">
                <a:extLst>
                  <a:ext uri="{FF2B5EF4-FFF2-40B4-BE49-F238E27FC236}">
                    <a16:creationId xmlns:a16="http://schemas.microsoft.com/office/drawing/2014/main" id="{C1ED7F8F-8F7D-4634-8EF1-3DC871518A4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C51DBAB3-1986-470D-B778-24F7953C79C0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1" name="Freeform 32">
                <a:extLst>
                  <a:ext uri="{FF2B5EF4-FFF2-40B4-BE49-F238E27FC236}">
                    <a16:creationId xmlns:a16="http://schemas.microsoft.com/office/drawing/2014/main" id="{921E27E2-FB87-421E-898F-0AD31CBC493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33">
                <a:extLst>
                  <a:ext uri="{FF2B5EF4-FFF2-40B4-BE49-F238E27FC236}">
                    <a16:creationId xmlns:a16="http://schemas.microsoft.com/office/drawing/2014/main" id="{C9479707-E515-4B3C-9493-72190DDB2E6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3" name="Freeform 34">
                <a:extLst>
                  <a:ext uri="{FF2B5EF4-FFF2-40B4-BE49-F238E27FC236}">
                    <a16:creationId xmlns:a16="http://schemas.microsoft.com/office/drawing/2014/main" id="{9FF90DFA-7702-4558-8B3D-756D81D85A0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4" name="Freeform 35">
                <a:extLst>
                  <a:ext uri="{FF2B5EF4-FFF2-40B4-BE49-F238E27FC236}">
                    <a16:creationId xmlns:a16="http://schemas.microsoft.com/office/drawing/2014/main" id="{558A4777-3BE1-4000-9CB4-73048552F58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5" name="Freeform 36">
                <a:extLst>
                  <a:ext uri="{FF2B5EF4-FFF2-40B4-BE49-F238E27FC236}">
                    <a16:creationId xmlns:a16="http://schemas.microsoft.com/office/drawing/2014/main" id="{2A041A71-3C90-472C-AC37-21EFE0786D2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6" name="Freeform 37">
                <a:extLst>
                  <a:ext uri="{FF2B5EF4-FFF2-40B4-BE49-F238E27FC236}">
                    <a16:creationId xmlns:a16="http://schemas.microsoft.com/office/drawing/2014/main" id="{8FC1DCF1-A0C3-4803-9B5B-29A6C245A4E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7" name="Freeform 38">
                <a:extLst>
                  <a:ext uri="{FF2B5EF4-FFF2-40B4-BE49-F238E27FC236}">
                    <a16:creationId xmlns:a16="http://schemas.microsoft.com/office/drawing/2014/main" id="{71612D3E-4DBC-49B9-86B5-FCD82B1B1E1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8" name="Freeform 39">
                <a:extLst>
                  <a:ext uri="{FF2B5EF4-FFF2-40B4-BE49-F238E27FC236}">
                    <a16:creationId xmlns:a16="http://schemas.microsoft.com/office/drawing/2014/main" id="{CB1CF104-08B0-46F6-ABBF-649AC5A702D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9" name="Freeform 40">
                <a:extLst>
                  <a:ext uri="{FF2B5EF4-FFF2-40B4-BE49-F238E27FC236}">
                    <a16:creationId xmlns:a16="http://schemas.microsoft.com/office/drawing/2014/main" id="{FCE7D9F8-F405-4677-A45F-EDBB7F16856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0" name="Rectangle 41">
                <a:extLst>
                  <a:ext uri="{FF2B5EF4-FFF2-40B4-BE49-F238E27FC236}">
                    <a16:creationId xmlns:a16="http://schemas.microsoft.com/office/drawing/2014/main" id="{7347872F-3F7B-4ADF-BC95-429727E82D1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FB1C6FC3-0FE6-4434-9E4B-EAFBA0A70C1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50" name="Rectangle 149">
              <a:extLst>
                <a:ext uri="{FF2B5EF4-FFF2-40B4-BE49-F238E27FC236}">
                  <a16:creationId xmlns:a16="http://schemas.microsoft.com/office/drawing/2014/main" id="{9156B579-F859-47C9-8CE6-6AA5A6D28C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1" name="Picture 2">
              <a:extLst>
                <a:ext uri="{FF2B5EF4-FFF2-40B4-BE49-F238E27FC236}">
                  <a16:creationId xmlns:a16="http://schemas.microsoft.com/office/drawing/2014/main" id="{5D373606-D644-43C0-8B02-C662AABC3922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CF91339-3F26-4B01-8848-0F6E5575A6E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133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4" name="Rectangle 5">
              <a:extLst>
                <a:ext uri="{FF2B5EF4-FFF2-40B4-BE49-F238E27FC236}">
                  <a16:creationId xmlns:a16="http://schemas.microsoft.com/office/drawing/2014/main" id="{427B1D67-3EFB-4795-BC0A-61BC061C23C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5" name="Freeform 6">
              <a:extLst>
                <a:ext uri="{FF2B5EF4-FFF2-40B4-BE49-F238E27FC236}">
                  <a16:creationId xmlns:a16="http://schemas.microsoft.com/office/drawing/2014/main" id="{7571FBAA-7DDE-485C-BF13-85E6632D78B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7">
              <a:extLst>
                <a:ext uri="{FF2B5EF4-FFF2-40B4-BE49-F238E27FC236}">
                  <a16:creationId xmlns:a16="http://schemas.microsoft.com/office/drawing/2014/main" id="{2C3516AC-3270-4ABA-A2BC-E8F32B8A9DA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Rectangle 8">
              <a:extLst>
                <a:ext uri="{FF2B5EF4-FFF2-40B4-BE49-F238E27FC236}">
                  <a16:creationId xmlns:a16="http://schemas.microsoft.com/office/drawing/2014/main" id="{F5FA18A4-61A5-473D-AEC7-9E909F8CFC9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8" name="Freeform 9">
              <a:extLst>
                <a:ext uri="{FF2B5EF4-FFF2-40B4-BE49-F238E27FC236}">
                  <a16:creationId xmlns:a16="http://schemas.microsoft.com/office/drawing/2014/main" id="{C22DBFE3-3815-4E85-8A6B-9A077122347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10">
              <a:extLst>
                <a:ext uri="{FF2B5EF4-FFF2-40B4-BE49-F238E27FC236}">
                  <a16:creationId xmlns:a16="http://schemas.microsoft.com/office/drawing/2014/main" id="{B2F02F6C-35B9-40A1-ADD1-036A80BCF02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11">
              <a:extLst>
                <a:ext uri="{FF2B5EF4-FFF2-40B4-BE49-F238E27FC236}">
                  <a16:creationId xmlns:a16="http://schemas.microsoft.com/office/drawing/2014/main" id="{B5C332AB-BA01-4BBD-A363-4F5835545CC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12">
              <a:extLst>
                <a:ext uri="{FF2B5EF4-FFF2-40B4-BE49-F238E27FC236}">
                  <a16:creationId xmlns:a16="http://schemas.microsoft.com/office/drawing/2014/main" id="{6E313214-2528-4C88-8226-BB2A2E13350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13">
              <a:extLst>
                <a:ext uri="{FF2B5EF4-FFF2-40B4-BE49-F238E27FC236}">
                  <a16:creationId xmlns:a16="http://schemas.microsoft.com/office/drawing/2014/main" id="{DF892018-DF6D-48D5-8AB7-5957595B55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14">
              <a:extLst>
                <a:ext uri="{FF2B5EF4-FFF2-40B4-BE49-F238E27FC236}">
                  <a16:creationId xmlns:a16="http://schemas.microsoft.com/office/drawing/2014/main" id="{93A850A7-4500-4CC7-A5FD-A1FA7993EB2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15">
              <a:extLst>
                <a:ext uri="{FF2B5EF4-FFF2-40B4-BE49-F238E27FC236}">
                  <a16:creationId xmlns:a16="http://schemas.microsoft.com/office/drawing/2014/main" id="{FACAA825-3475-43C7-ADCE-DB6FAADA57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16">
              <a:extLst>
                <a:ext uri="{FF2B5EF4-FFF2-40B4-BE49-F238E27FC236}">
                  <a16:creationId xmlns:a16="http://schemas.microsoft.com/office/drawing/2014/main" id="{00451685-350B-4B89-A512-13A23216BA3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17">
              <a:extLst>
                <a:ext uri="{FF2B5EF4-FFF2-40B4-BE49-F238E27FC236}">
                  <a16:creationId xmlns:a16="http://schemas.microsoft.com/office/drawing/2014/main" id="{04A404C7-A995-4BE4-8673-CA014AE1188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8">
              <a:extLst>
                <a:ext uri="{FF2B5EF4-FFF2-40B4-BE49-F238E27FC236}">
                  <a16:creationId xmlns:a16="http://schemas.microsoft.com/office/drawing/2014/main" id="{0E534A8D-4535-4FED-B9CD-C0F0D6AF32A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9">
              <a:extLst>
                <a:ext uri="{FF2B5EF4-FFF2-40B4-BE49-F238E27FC236}">
                  <a16:creationId xmlns:a16="http://schemas.microsoft.com/office/drawing/2014/main" id="{F0A1DEDA-0C4E-4927-BFAF-02516CF53A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0">
              <a:extLst>
                <a:ext uri="{FF2B5EF4-FFF2-40B4-BE49-F238E27FC236}">
                  <a16:creationId xmlns:a16="http://schemas.microsoft.com/office/drawing/2014/main" id="{B21E2F8B-1724-4328-B646-445DE4F1F03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21">
              <a:extLst>
                <a:ext uri="{FF2B5EF4-FFF2-40B4-BE49-F238E27FC236}">
                  <a16:creationId xmlns:a16="http://schemas.microsoft.com/office/drawing/2014/main" id="{808DAA0B-E999-4DEC-BE7C-3F412C332D7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22">
              <a:extLst>
                <a:ext uri="{FF2B5EF4-FFF2-40B4-BE49-F238E27FC236}">
                  <a16:creationId xmlns:a16="http://schemas.microsoft.com/office/drawing/2014/main" id="{EBCE22A2-2EE0-4E15-8505-600937FEEFE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23">
              <a:extLst>
                <a:ext uri="{FF2B5EF4-FFF2-40B4-BE49-F238E27FC236}">
                  <a16:creationId xmlns:a16="http://schemas.microsoft.com/office/drawing/2014/main" id="{4D772DD9-073C-47A0-ADB9-7D2CFAECFC0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24">
              <a:extLst>
                <a:ext uri="{FF2B5EF4-FFF2-40B4-BE49-F238E27FC236}">
                  <a16:creationId xmlns:a16="http://schemas.microsoft.com/office/drawing/2014/main" id="{5C0B35F2-7DE3-4A0C-8C50-DA08120AB9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25">
              <a:extLst>
                <a:ext uri="{FF2B5EF4-FFF2-40B4-BE49-F238E27FC236}">
                  <a16:creationId xmlns:a16="http://schemas.microsoft.com/office/drawing/2014/main" id="{F14C7442-00C7-49C1-AE8A-A719816AD32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26">
              <a:extLst>
                <a:ext uri="{FF2B5EF4-FFF2-40B4-BE49-F238E27FC236}">
                  <a16:creationId xmlns:a16="http://schemas.microsoft.com/office/drawing/2014/main" id="{7CA8A798-2044-4FD0-8CBC-178C1BD8C3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27">
              <a:extLst>
                <a:ext uri="{FF2B5EF4-FFF2-40B4-BE49-F238E27FC236}">
                  <a16:creationId xmlns:a16="http://schemas.microsoft.com/office/drawing/2014/main" id="{6F446AA7-D2E4-4DF2-BB12-AD2DCC8E45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8">
              <a:extLst>
                <a:ext uri="{FF2B5EF4-FFF2-40B4-BE49-F238E27FC236}">
                  <a16:creationId xmlns:a16="http://schemas.microsoft.com/office/drawing/2014/main" id="{C00BD973-DDA6-4969-BFBC-2910297E242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9">
              <a:extLst>
                <a:ext uri="{FF2B5EF4-FFF2-40B4-BE49-F238E27FC236}">
                  <a16:creationId xmlns:a16="http://schemas.microsoft.com/office/drawing/2014/main" id="{05C12429-8F61-4D99-8793-3146BA57C2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30">
              <a:extLst>
                <a:ext uri="{FF2B5EF4-FFF2-40B4-BE49-F238E27FC236}">
                  <a16:creationId xmlns:a16="http://schemas.microsoft.com/office/drawing/2014/main" id="{E461EF39-CD5C-4EB8-8D62-9E14932E613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31">
              <a:extLst>
                <a:ext uri="{FF2B5EF4-FFF2-40B4-BE49-F238E27FC236}">
                  <a16:creationId xmlns:a16="http://schemas.microsoft.com/office/drawing/2014/main" id="{93938A9D-031B-498C-AEE7-3D4A64AADB2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32">
              <a:extLst>
                <a:ext uri="{FF2B5EF4-FFF2-40B4-BE49-F238E27FC236}">
                  <a16:creationId xmlns:a16="http://schemas.microsoft.com/office/drawing/2014/main" id="{3765635E-E9CA-438E-9AA1-5D5EFD4972F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33">
              <a:extLst>
                <a:ext uri="{FF2B5EF4-FFF2-40B4-BE49-F238E27FC236}">
                  <a16:creationId xmlns:a16="http://schemas.microsoft.com/office/drawing/2014/main" id="{21546E38-8BDD-49C3-B3AD-D4933FCBC31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34">
              <a:extLst>
                <a:ext uri="{FF2B5EF4-FFF2-40B4-BE49-F238E27FC236}">
                  <a16:creationId xmlns:a16="http://schemas.microsoft.com/office/drawing/2014/main" id="{6D89E49E-3AB6-4DC0-91E7-92EF1C6A87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35">
              <a:extLst>
                <a:ext uri="{FF2B5EF4-FFF2-40B4-BE49-F238E27FC236}">
                  <a16:creationId xmlns:a16="http://schemas.microsoft.com/office/drawing/2014/main" id="{D1303FFC-7F2E-462B-B11D-86F3D81BF5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36">
              <a:extLst>
                <a:ext uri="{FF2B5EF4-FFF2-40B4-BE49-F238E27FC236}">
                  <a16:creationId xmlns:a16="http://schemas.microsoft.com/office/drawing/2014/main" id="{DE25E1F8-55DE-4DC5-81A4-37DA75E4E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37">
              <a:extLst>
                <a:ext uri="{FF2B5EF4-FFF2-40B4-BE49-F238E27FC236}">
                  <a16:creationId xmlns:a16="http://schemas.microsoft.com/office/drawing/2014/main" id="{8CDED82A-A993-4523-9441-FCF49CB5D1C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38">
              <a:extLst>
                <a:ext uri="{FF2B5EF4-FFF2-40B4-BE49-F238E27FC236}">
                  <a16:creationId xmlns:a16="http://schemas.microsoft.com/office/drawing/2014/main" id="{C1AFE111-B375-493C-A21D-134FCBDBC8D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9">
              <a:extLst>
                <a:ext uri="{FF2B5EF4-FFF2-40B4-BE49-F238E27FC236}">
                  <a16:creationId xmlns:a16="http://schemas.microsoft.com/office/drawing/2014/main" id="{037BF4E5-6D6E-482A-A24A-E320E1D0E12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40">
              <a:extLst>
                <a:ext uri="{FF2B5EF4-FFF2-40B4-BE49-F238E27FC236}">
                  <a16:creationId xmlns:a16="http://schemas.microsoft.com/office/drawing/2014/main" id="{38214D87-DD5D-4691-BF55-F2707270180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41">
              <a:extLst>
                <a:ext uri="{FF2B5EF4-FFF2-40B4-BE49-F238E27FC236}">
                  <a16:creationId xmlns:a16="http://schemas.microsoft.com/office/drawing/2014/main" id="{6D3FBDE6-C313-4C44-B971-B34635468D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42">
              <a:extLst>
                <a:ext uri="{FF2B5EF4-FFF2-40B4-BE49-F238E27FC236}">
                  <a16:creationId xmlns:a16="http://schemas.microsoft.com/office/drawing/2014/main" id="{F528E702-4734-4CAB-97C7-737D868F5A6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43">
              <a:extLst>
                <a:ext uri="{FF2B5EF4-FFF2-40B4-BE49-F238E27FC236}">
                  <a16:creationId xmlns:a16="http://schemas.microsoft.com/office/drawing/2014/main" id="{88136305-A716-46EA-A45F-7787C694F22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44">
              <a:extLst>
                <a:ext uri="{FF2B5EF4-FFF2-40B4-BE49-F238E27FC236}">
                  <a16:creationId xmlns:a16="http://schemas.microsoft.com/office/drawing/2014/main" id="{4187204B-C8DD-44A6-AC1A-F21D18F669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Rectangle 45">
              <a:extLst>
                <a:ext uri="{FF2B5EF4-FFF2-40B4-BE49-F238E27FC236}">
                  <a16:creationId xmlns:a16="http://schemas.microsoft.com/office/drawing/2014/main" id="{6DD06B75-D598-40D9-B8BF-9721316E709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5" name="Freeform 46">
              <a:extLst>
                <a:ext uri="{FF2B5EF4-FFF2-40B4-BE49-F238E27FC236}">
                  <a16:creationId xmlns:a16="http://schemas.microsoft.com/office/drawing/2014/main" id="{E8D513EA-D2F2-4B72-8C9F-0F2ADA52301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47">
              <a:extLst>
                <a:ext uri="{FF2B5EF4-FFF2-40B4-BE49-F238E27FC236}">
                  <a16:creationId xmlns:a16="http://schemas.microsoft.com/office/drawing/2014/main" id="{0D147329-C850-46D8-9986-D14AC9140EC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8">
              <a:extLst>
                <a:ext uri="{FF2B5EF4-FFF2-40B4-BE49-F238E27FC236}">
                  <a16:creationId xmlns:a16="http://schemas.microsoft.com/office/drawing/2014/main" id="{5573F0D3-BA73-4060-8D3B-07BEC55F40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49">
              <a:extLst>
                <a:ext uri="{FF2B5EF4-FFF2-40B4-BE49-F238E27FC236}">
                  <a16:creationId xmlns:a16="http://schemas.microsoft.com/office/drawing/2014/main" id="{5323672F-2475-40AC-8C0F-6CD7324B39B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50">
              <a:extLst>
                <a:ext uri="{FF2B5EF4-FFF2-40B4-BE49-F238E27FC236}">
                  <a16:creationId xmlns:a16="http://schemas.microsoft.com/office/drawing/2014/main" id="{7B0EF5E8-887B-446C-9459-0707ECE3D9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51">
              <a:extLst>
                <a:ext uri="{FF2B5EF4-FFF2-40B4-BE49-F238E27FC236}">
                  <a16:creationId xmlns:a16="http://schemas.microsoft.com/office/drawing/2014/main" id="{29BE4652-0F1E-4519-8787-62EBB3D87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52">
              <a:extLst>
                <a:ext uri="{FF2B5EF4-FFF2-40B4-BE49-F238E27FC236}">
                  <a16:creationId xmlns:a16="http://schemas.microsoft.com/office/drawing/2014/main" id="{4A268FBD-6879-416B-8AB0-73BF736373E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53">
              <a:extLst>
                <a:ext uri="{FF2B5EF4-FFF2-40B4-BE49-F238E27FC236}">
                  <a16:creationId xmlns:a16="http://schemas.microsoft.com/office/drawing/2014/main" id="{3D986CF2-B129-4550-A27B-8C82C9CAC9B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54">
              <a:extLst>
                <a:ext uri="{FF2B5EF4-FFF2-40B4-BE49-F238E27FC236}">
                  <a16:creationId xmlns:a16="http://schemas.microsoft.com/office/drawing/2014/main" id="{E340F934-32AF-4C03-9AFD-1D54DF4C14B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55">
              <a:extLst>
                <a:ext uri="{FF2B5EF4-FFF2-40B4-BE49-F238E27FC236}">
                  <a16:creationId xmlns:a16="http://schemas.microsoft.com/office/drawing/2014/main" id="{0D58128A-77AD-4168-874A-4CADD56CC6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56">
              <a:extLst>
                <a:ext uri="{FF2B5EF4-FFF2-40B4-BE49-F238E27FC236}">
                  <a16:creationId xmlns:a16="http://schemas.microsoft.com/office/drawing/2014/main" id="{1AA9BAAA-B13C-4A0A-BDED-AF91E06151F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57">
              <a:extLst>
                <a:ext uri="{FF2B5EF4-FFF2-40B4-BE49-F238E27FC236}">
                  <a16:creationId xmlns:a16="http://schemas.microsoft.com/office/drawing/2014/main" id="{9FC52BEC-DF15-46FD-9B22-B3CF0A3F6F8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8">
              <a:extLst>
                <a:ext uri="{FF2B5EF4-FFF2-40B4-BE49-F238E27FC236}">
                  <a16:creationId xmlns:a16="http://schemas.microsoft.com/office/drawing/2014/main" id="{95ACC0BA-E65B-447A-B0FE-80BCFF4C3C3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01" name="Picture 100">
            <a:extLst>
              <a:ext uri="{FF2B5EF4-FFF2-40B4-BE49-F238E27FC236}">
                <a16:creationId xmlns:a16="http://schemas.microsoft.com/office/drawing/2014/main" id="{7671B951-8000-E84F-B957-8BC96DF827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33" r="-2" b="-2"/>
          <a:stretch/>
        </p:blipFill>
        <p:spPr>
          <a:xfrm>
            <a:off x="-5597" y="3427414"/>
            <a:ext cx="7558541" cy="3430587"/>
          </a:xfrm>
          <a:custGeom>
            <a:avLst/>
            <a:gdLst>
              <a:gd name="connsiteX0" fmla="*/ 0 w 7558541"/>
              <a:gd name="connsiteY0" fmla="*/ 0 h 3430587"/>
              <a:gd name="connsiteX1" fmla="*/ 7558541 w 7558541"/>
              <a:gd name="connsiteY1" fmla="*/ 0 h 3430587"/>
              <a:gd name="connsiteX2" fmla="*/ 7558541 w 7558541"/>
              <a:gd name="connsiteY2" fmla="*/ 3430587 h 3430587"/>
              <a:gd name="connsiteX3" fmla="*/ 0 w 7558541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99" name="Content Placeholder 98">
            <a:extLst>
              <a:ext uri="{FF2B5EF4-FFF2-40B4-BE49-F238E27FC236}">
                <a16:creationId xmlns:a16="http://schemas.microsoft.com/office/drawing/2014/main" id="{EF94ADF0-E2EF-4540-9BD6-6BB5530E20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 r="22815" b="2"/>
          <a:stretch/>
        </p:blipFill>
        <p:spPr>
          <a:xfrm>
            <a:off x="-5597" y="1"/>
            <a:ext cx="7558541" cy="3427413"/>
          </a:xfrm>
          <a:custGeom>
            <a:avLst/>
            <a:gdLst>
              <a:gd name="connsiteX0" fmla="*/ 0 w 7558541"/>
              <a:gd name="connsiteY0" fmla="*/ 0 h 3427413"/>
              <a:gd name="connsiteX1" fmla="*/ 7558541 w 7558541"/>
              <a:gd name="connsiteY1" fmla="*/ 0 h 3427413"/>
              <a:gd name="connsiteX2" fmla="*/ 7558541 w 7558541"/>
              <a:gd name="connsiteY2" fmla="*/ 3427413 h 3427413"/>
              <a:gd name="connsiteX3" fmla="*/ 0 w 7558541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79CECD47-BAAC-4DB7-9799-B92EA5BDB5C4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895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42B5FFEC-000D-4A6E-A8E7-0549AD40B59A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63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BB3CF4B-F7E2-914E-B83B-724BB09AC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1" y="618518"/>
            <a:ext cx="2948240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63C7C-33DC-F34A-986A-17935147E5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11781" y="2249487"/>
            <a:ext cx="2948240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/>
              <a:t>Saved Models</a:t>
            </a:r>
          </a:p>
          <a:p>
            <a:r>
              <a:rPr lang="en-US" sz="1800"/>
              <a:t>Allowing various input collections/APIs</a:t>
            </a:r>
          </a:p>
          <a:p>
            <a:r>
              <a:rPr lang="en-US" sz="1800"/>
              <a:t>Alerting on response time degradation</a:t>
            </a:r>
          </a:p>
          <a:p>
            <a:r>
              <a:rPr lang="en-US" sz="1800"/>
              <a:t>Hashing/Encryption built in</a:t>
            </a:r>
          </a:p>
        </p:txBody>
      </p:sp>
    </p:spTree>
    <p:extLst>
      <p:ext uri="{BB962C8B-B14F-4D97-AF65-F5344CB8AC3E}">
        <p14:creationId xmlns:p14="http://schemas.microsoft.com/office/powerpoint/2010/main" val="3950286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61192-8A24-3B48-AF28-36344AA61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“People worry that computers will get too smart and take over the world, but the real problem is that they're too stupid and they've already taken over the world.” 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12A3E54-00AA-8642-AE15-E1CDEA6BA8BD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- Pedro Domingos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220AD3-BFD3-B24D-84F7-759BFCD5B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943881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2" name="Group 11">
            <a:extLst>
              <a:ext uri="{FF2B5EF4-FFF2-40B4-BE49-F238E27FC236}">
                <a16:creationId xmlns:a16="http://schemas.microsoft.com/office/drawing/2014/main" id="{A838DBA2-246D-4087-AE0A-6EA2B4B65AF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4872A0B-8668-4500-9509-EAA581B26C2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4" name="Rectangle 53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3E565E-FC4B-AD4B-AD24-9240FA6C7B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extLst/>
          </a:blip>
          <a:srcRect l="17273" r="8660" b="2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240590EE-5428-41AA-95B2-96FCC1CE67A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7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9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9A4AA21-B9C3-784E-A2E6-BD1D0DE81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73161-75F8-0D41-B5BC-3643E12F94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48425" y="2249487"/>
            <a:ext cx="4598986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fontAlgn="base">
              <a:lnSpc>
                <a:spcPct val="110000"/>
              </a:lnSpc>
            </a:pPr>
            <a:r>
              <a:rPr lang="en-US" sz="2000"/>
              <a:t>Collect input to a web API along with application status code responses</a:t>
            </a:r>
          </a:p>
          <a:p>
            <a:pPr fontAlgn="base">
              <a:lnSpc>
                <a:spcPct val="110000"/>
              </a:lnSpc>
            </a:pPr>
            <a:r>
              <a:rPr lang="en-US" sz="2000"/>
              <a:t>Use machine learning to train against this data</a:t>
            </a:r>
          </a:p>
          <a:p>
            <a:pPr fontAlgn="base">
              <a:lnSpc>
                <a:spcPct val="110000"/>
              </a:lnSpc>
            </a:pPr>
            <a:r>
              <a:rPr lang="en-US" sz="2000"/>
              <a:t>Build predictions for future status codes based on past responses</a:t>
            </a:r>
          </a:p>
          <a:p>
            <a:pPr fontAlgn="base">
              <a:lnSpc>
                <a:spcPct val="110000"/>
              </a:lnSpc>
            </a:pPr>
            <a:r>
              <a:rPr lang="en-US" sz="2000"/>
              <a:t>Provide ability to flag deviations from past results as potential regressions</a:t>
            </a:r>
          </a:p>
        </p:txBody>
      </p:sp>
    </p:spTree>
    <p:extLst>
      <p:ext uri="{BB962C8B-B14F-4D97-AF65-F5344CB8AC3E}">
        <p14:creationId xmlns:p14="http://schemas.microsoft.com/office/powerpoint/2010/main" val="511863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Content Placeholder 60">
            <a:extLst>
              <a:ext uri="{FF2B5EF4-FFF2-40B4-BE49-F238E27FC236}">
                <a16:creationId xmlns:a16="http://schemas.microsoft.com/office/drawing/2014/main" id="{EA80ABA1-CCDE-A643-8D72-EC25565C13C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61050" y="3816942"/>
            <a:ext cx="1838639" cy="11474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80B2FD-6C84-4749-B311-7D6F95B45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/>
              <a:t>What’s In the Box?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A986C-3C8C-4243-82CB-E6CA9A2A6C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Tensor Test Web Service</a:t>
            </a:r>
          </a:p>
          <a:p>
            <a:pPr lvl="1"/>
            <a:r>
              <a:rPr lang="en-US"/>
              <a:t>Python Flask Web API</a:t>
            </a:r>
          </a:p>
          <a:p>
            <a:pPr lvl="1"/>
            <a:r>
              <a:rPr lang="en-US"/>
              <a:t>TensorFlow machine learning libraries</a:t>
            </a:r>
          </a:p>
          <a:p>
            <a:pPr lvl="1"/>
            <a:r>
              <a:rPr lang="en-US"/>
              <a:t>MongoDB persistence layer</a:t>
            </a:r>
          </a:p>
          <a:p>
            <a:r>
              <a:rPr lang="en-US"/>
              <a:t>Java Client</a:t>
            </a:r>
          </a:p>
          <a:p>
            <a:pPr lvl="1"/>
            <a:r>
              <a:rPr lang="en-US"/>
              <a:t>Enables application to send training and test requests</a:t>
            </a:r>
          </a:p>
          <a:p>
            <a:r>
              <a:rPr lang="en-US"/>
              <a:t>Tensor Test Portal</a:t>
            </a:r>
          </a:p>
          <a:p>
            <a:pPr lvl="1"/>
            <a:r>
              <a:rPr lang="en-US"/>
              <a:t>Allows manual demo or one-off testing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83927D-1247-2C45-AA6D-D90D51926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8533" y="3617972"/>
            <a:ext cx="2963553" cy="18077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6BAD0B-6BD4-B241-B5D9-2AFDFE197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317" y="35615"/>
            <a:ext cx="1072800" cy="1966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FC32B4F-C1C8-004A-99A8-E5152C479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949" y="1517691"/>
            <a:ext cx="1869608" cy="21963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8677226-DE6B-9E4C-8C49-1AF8E73228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9823" y="256498"/>
            <a:ext cx="2274269" cy="142141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2248E10B-50AF-BC4F-9CBB-84029C4FE7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1050" y="2278472"/>
            <a:ext cx="2056191" cy="135708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7CF03309-9BFF-B346-8A9F-8443DDB543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34646" y="4818027"/>
            <a:ext cx="2317678" cy="193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68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608DD-2C28-A04C-BB6C-DBA6CC1C7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/>
              <a:t>Tensor Flow Java Client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58C44FC-A3D4-B645-92E5-2D5FBB583D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98349" y="2012012"/>
            <a:ext cx="4013200" cy="351790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9DC429D-B319-494D-9D6E-488F78B56C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411549" y="2361901"/>
            <a:ext cx="7639688" cy="2818121"/>
          </a:xfrm>
        </p:spPr>
      </p:pic>
    </p:spTree>
    <p:extLst>
      <p:ext uri="{BB962C8B-B14F-4D97-AF65-F5344CB8AC3E}">
        <p14:creationId xmlns:p14="http://schemas.microsoft.com/office/powerpoint/2010/main" val="2074590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7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9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1616BB5-1B71-6040-8D94-23A465E5FA9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096000" y="2079737"/>
            <a:ext cx="5456279" cy="267357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0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80B2FD-6C84-4749-B311-7D6F95B45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TensorFlow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A986C-3C8C-4243-82CB-E6CA9A2A6C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2" y="2249487"/>
            <a:ext cx="4459287" cy="396504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900"/>
              <a:t>A </a:t>
            </a:r>
            <a:r>
              <a:rPr lang="en-US" sz="1900" b="1" i="1"/>
              <a:t>feature</a:t>
            </a:r>
            <a:r>
              <a:rPr lang="en-US" sz="1900"/>
              <a:t> is an input variable, the  x variable in simple linear regression. (API input parameter)</a:t>
            </a:r>
          </a:p>
          <a:p>
            <a:pPr>
              <a:lnSpc>
                <a:spcPct val="110000"/>
              </a:lnSpc>
            </a:pPr>
            <a:r>
              <a:rPr lang="en-US" sz="1900"/>
              <a:t>A </a:t>
            </a:r>
            <a:r>
              <a:rPr lang="en-US" sz="1900" b="1" i="1"/>
              <a:t>label</a:t>
            </a:r>
            <a:r>
              <a:rPr lang="en-US" sz="1900"/>
              <a:t> is the outcome that is predicted by the machine learning model for a given set of features. (status code) </a:t>
            </a:r>
          </a:p>
          <a:p>
            <a:pPr>
              <a:lnSpc>
                <a:spcPct val="110000"/>
              </a:lnSpc>
            </a:pPr>
            <a:r>
              <a:rPr lang="en-US" sz="1900"/>
              <a:t>A </a:t>
            </a:r>
            <a:r>
              <a:rPr lang="en-US" sz="1900" b="1" i="1"/>
              <a:t>fully-connected neural </a:t>
            </a:r>
            <a:r>
              <a:rPr lang="en-US" sz="1900"/>
              <a:t>network is a model that is composed of layers of connected neurons, in which each layer takes inputs from every neuron in the previous layer (</a:t>
            </a:r>
            <a:r>
              <a:rPr lang="en-US" sz="1900" i="1"/>
              <a:t>tf.estimator.DNNClassifier</a:t>
            </a:r>
            <a:r>
              <a:rPr lang="en-US" sz="19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16172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838DBA2-246D-4087-AE0A-6EA2B4B65AF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0B38558-5389-4817-936F-FD62560CAC11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3" name="Rectangle 52">
              <a:extLst>
                <a:ext uri="{FF2B5EF4-FFF2-40B4-BE49-F238E27FC236}">
                  <a16:creationId xmlns:a16="http://schemas.microsoft.com/office/drawing/2014/main" id="{CCB252B9-42EF-4414-AA22-2A95C181978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2">
              <a:extLst>
                <a:ext uri="{FF2B5EF4-FFF2-40B4-BE49-F238E27FC236}">
                  <a16:creationId xmlns:a16="http://schemas.microsoft.com/office/drawing/2014/main" id="{F9C2C800-C3E3-4317-A3CC-1558D71F14BC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F913056-75D0-C74D-9816-ADEAA31B860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alphaModFix/>
            <a:extLst/>
          </a:blip>
          <a:srcRect r="9804" b="-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56" name="Group 55">
            <a:extLst>
              <a:ext uri="{FF2B5EF4-FFF2-40B4-BE49-F238E27FC236}">
                <a16:creationId xmlns:a16="http://schemas.microsoft.com/office/drawing/2014/main" id="{15502586-682B-4EDF-9515-674BB4E1CD1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57" name="Round Diagonal Corner Rectangle 7">
              <a:extLst>
                <a:ext uri="{FF2B5EF4-FFF2-40B4-BE49-F238E27FC236}">
                  <a16:creationId xmlns:a16="http://schemas.microsoft.com/office/drawing/2014/main" id="{C4491F87-B86B-413A-ACCD-56525E5330A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4A25545-7FDA-465A-8546-9D927F8286FD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78" name="Freeform 32">
                <a:extLst>
                  <a:ext uri="{FF2B5EF4-FFF2-40B4-BE49-F238E27FC236}">
                    <a16:creationId xmlns:a16="http://schemas.microsoft.com/office/drawing/2014/main" id="{0AC67F09-E0D9-410A-A4DE-72D31697EB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79" name="Freeform 33">
                <a:extLst>
                  <a:ext uri="{FF2B5EF4-FFF2-40B4-BE49-F238E27FC236}">
                    <a16:creationId xmlns:a16="http://schemas.microsoft.com/office/drawing/2014/main" id="{B78F2FDE-85C9-4650-919F-C35464007D7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80" name="Freeform 34">
                <a:extLst>
                  <a:ext uri="{FF2B5EF4-FFF2-40B4-BE49-F238E27FC236}">
                    <a16:creationId xmlns:a16="http://schemas.microsoft.com/office/drawing/2014/main" id="{57DD2F8B-5242-455C-B03F-E2F6B6732EF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81" name="Freeform 37">
                <a:extLst>
                  <a:ext uri="{FF2B5EF4-FFF2-40B4-BE49-F238E27FC236}">
                    <a16:creationId xmlns:a16="http://schemas.microsoft.com/office/drawing/2014/main" id="{B8CE3E90-8A76-4CD5-B28C-D71FF37185D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C374541-D033-4B72-A232-5461EEAD4DF2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72" name="Freeform 35">
                <a:extLst>
                  <a:ext uri="{FF2B5EF4-FFF2-40B4-BE49-F238E27FC236}">
                    <a16:creationId xmlns:a16="http://schemas.microsoft.com/office/drawing/2014/main" id="{94766BAB-FE6E-4247-886B-736F831FEB3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73" name="Freeform 36">
                <a:extLst>
                  <a:ext uri="{FF2B5EF4-FFF2-40B4-BE49-F238E27FC236}">
                    <a16:creationId xmlns:a16="http://schemas.microsoft.com/office/drawing/2014/main" id="{3C954FB2-C7A0-468C-8AD2-C278DCA6421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74" name="Freeform 38">
                <a:extLst>
                  <a:ext uri="{FF2B5EF4-FFF2-40B4-BE49-F238E27FC236}">
                    <a16:creationId xmlns:a16="http://schemas.microsoft.com/office/drawing/2014/main" id="{F52FBFD5-A528-4DB8-A802-814A7E421D6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75" name="Freeform 39">
                <a:extLst>
                  <a:ext uri="{FF2B5EF4-FFF2-40B4-BE49-F238E27FC236}">
                    <a16:creationId xmlns:a16="http://schemas.microsoft.com/office/drawing/2014/main" id="{E57CCB6D-72AF-4D41-8C6C-9750D43DC60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76" name="Freeform 40">
                <a:extLst>
                  <a:ext uri="{FF2B5EF4-FFF2-40B4-BE49-F238E27FC236}">
                    <a16:creationId xmlns:a16="http://schemas.microsoft.com/office/drawing/2014/main" id="{19D203AA-CF94-405B-800C-0C798552188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77" name="Rectangle 41">
                <a:extLst>
                  <a:ext uri="{FF2B5EF4-FFF2-40B4-BE49-F238E27FC236}">
                    <a16:creationId xmlns:a16="http://schemas.microsoft.com/office/drawing/2014/main" id="{7D053665-E810-419F-9D63-2A54CB47738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DEAF6153-6BF6-448C-81C1-2817B0F78001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68" name="Freeform 32">
                <a:extLst>
                  <a:ext uri="{FF2B5EF4-FFF2-40B4-BE49-F238E27FC236}">
                    <a16:creationId xmlns:a16="http://schemas.microsoft.com/office/drawing/2014/main" id="{A7E0D3C0-552C-4741-AFBE-E665CEA0689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69" name="Freeform 33">
                <a:extLst>
                  <a:ext uri="{FF2B5EF4-FFF2-40B4-BE49-F238E27FC236}">
                    <a16:creationId xmlns:a16="http://schemas.microsoft.com/office/drawing/2014/main" id="{CAF96EBF-4E74-4F88-BD05-A4AE1694A45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70" name="Freeform 34">
                <a:extLst>
                  <a:ext uri="{FF2B5EF4-FFF2-40B4-BE49-F238E27FC236}">
                    <a16:creationId xmlns:a16="http://schemas.microsoft.com/office/drawing/2014/main" id="{D49C51B9-E4E4-410D-8AAB-7E308A1D452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71" name="Freeform 37">
                <a:extLst>
                  <a:ext uri="{FF2B5EF4-FFF2-40B4-BE49-F238E27FC236}">
                    <a16:creationId xmlns:a16="http://schemas.microsoft.com/office/drawing/2014/main" id="{354F0627-1BD6-4455-967A-32DB31C82C3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C21AED9-0CB5-426C-A1C4-6EEB548050D5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62" name="Freeform 35">
                <a:extLst>
                  <a:ext uri="{FF2B5EF4-FFF2-40B4-BE49-F238E27FC236}">
                    <a16:creationId xmlns:a16="http://schemas.microsoft.com/office/drawing/2014/main" id="{8D8A778B-9916-47AC-A28A-07F01A83F49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63" name="Freeform 36">
                <a:extLst>
                  <a:ext uri="{FF2B5EF4-FFF2-40B4-BE49-F238E27FC236}">
                    <a16:creationId xmlns:a16="http://schemas.microsoft.com/office/drawing/2014/main" id="{65323B96-DF0E-463C-B290-C22D3C55324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64" name="Freeform 38">
                <a:extLst>
                  <a:ext uri="{FF2B5EF4-FFF2-40B4-BE49-F238E27FC236}">
                    <a16:creationId xmlns:a16="http://schemas.microsoft.com/office/drawing/2014/main" id="{65A0E255-1142-422E-A62A-5044177C5AE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65" name="Freeform 39">
                <a:extLst>
                  <a:ext uri="{FF2B5EF4-FFF2-40B4-BE49-F238E27FC236}">
                    <a16:creationId xmlns:a16="http://schemas.microsoft.com/office/drawing/2014/main" id="{233A955D-DB0D-42F8-B490-E01FB9C45C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66" name="Freeform 40">
                <a:extLst>
                  <a:ext uri="{FF2B5EF4-FFF2-40B4-BE49-F238E27FC236}">
                    <a16:creationId xmlns:a16="http://schemas.microsoft.com/office/drawing/2014/main" id="{F0F0C29B-EB52-470C-AF64-FC54F5C250F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  <p:sp>
            <p:nvSpPr>
              <p:cNvPr id="67" name="Rectangle 41">
                <a:extLst>
                  <a:ext uri="{FF2B5EF4-FFF2-40B4-BE49-F238E27FC236}">
                    <a16:creationId xmlns:a16="http://schemas.microsoft.com/office/drawing/2014/main" id="{A6C0E942-454D-483D-84FB-89308C8F15B7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80B2FD-6C84-4749-B311-7D6F95B45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Tensor Test Classifications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A986C-3C8C-4243-82CB-E6CA9A2A6C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1" y="2252134"/>
            <a:ext cx="9905999" cy="34543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Three distinct output classifications for the given input based on the HTTP status code returned for the request: </a:t>
            </a:r>
            <a:r>
              <a:rPr lang="en-US" sz="2000" i="1" dirty="0"/>
              <a:t>200</a:t>
            </a:r>
            <a:r>
              <a:rPr lang="en-US" sz="2000" dirty="0"/>
              <a:t>, </a:t>
            </a:r>
            <a:r>
              <a:rPr lang="en-US" sz="2000" i="1" dirty="0"/>
              <a:t>400</a:t>
            </a:r>
            <a:r>
              <a:rPr lang="en-US" sz="2000" dirty="0"/>
              <a:t> range, and </a:t>
            </a:r>
            <a:r>
              <a:rPr lang="en-US" sz="2000" i="1" dirty="0"/>
              <a:t>500</a:t>
            </a:r>
            <a:r>
              <a:rPr lang="en-US" sz="2000" dirty="0"/>
              <a:t> range.</a:t>
            </a:r>
          </a:p>
        </p:txBody>
      </p:sp>
    </p:spTree>
    <p:extLst>
      <p:ext uri="{BB962C8B-B14F-4D97-AF65-F5344CB8AC3E}">
        <p14:creationId xmlns:p14="http://schemas.microsoft.com/office/powerpoint/2010/main" val="3937957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6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6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0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lh3.googleusercontent.com/GYHmtSbSJmOPOzWjCEy1fLBfwk8-nnSj5SBFoH9tfe4v2B2JRnPv3EOEo7fcBl5vm3JyOd3lPWXX0x2YDmDYaGpD3o7lgPeFlqF_rGHgBv2nZxsjd8kfk-2wwU3SlADnzbDYpav6">
            <a:extLst>
              <a:ext uri="{FF2B5EF4-FFF2-40B4-BE49-F238E27FC236}">
                <a16:creationId xmlns:a16="http://schemas.microsoft.com/office/drawing/2014/main" id="{103EA6F9-6DDE-844E-930A-CCA3360F083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3543" y="643467"/>
            <a:ext cx="5580514" cy="556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2" name="Group 121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3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4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35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0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50B440A-7CFD-864E-B903-8C3103E66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Training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37BBB-3D1E-C248-840C-F23DB5191B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4620" y="2249487"/>
            <a:ext cx="2862444" cy="395730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During a live application request</a:t>
            </a:r>
          </a:p>
          <a:p>
            <a:r>
              <a:rPr lang="en-US" sz="1400" dirty="0">
                <a:solidFill>
                  <a:srgbClr val="FFFFFF"/>
                </a:solidFill>
              </a:rPr>
              <a:t>Hashes input and sends to Tensor Test</a:t>
            </a:r>
          </a:p>
          <a:p>
            <a:r>
              <a:rPr lang="en-US" sz="1400" dirty="0">
                <a:solidFill>
                  <a:srgbClr val="FFFFFF"/>
                </a:solidFill>
              </a:rPr>
              <a:t>Stores Training data in MongoDB</a:t>
            </a:r>
          </a:p>
        </p:txBody>
      </p:sp>
    </p:spTree>
    <p:extLst>
      <p:ext uri="{BB962C8B-B14F-4D97-AF65-F5344CB8AC3E}">
        <p14:creationId xmlns:p14="http://schemas.microsoft.com/office/powerpoint/2010/main" val="596096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055" name="Group 74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8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00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3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4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8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2056" name="Rectangle 115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7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20" name="Rectangle 119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2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3.googleusercontent.com/BEFQzzpueyN028B4Kbz0fPIsDhqIlSqquhfMU-dacEbiaMve7sJBxVsnQoGumbzkqAJngevNsyCwUt7zrpjTs1pdePGVC5etlbq_32KWG-zZbWZbvRJzwHqwKoMaDHXuAd0wYFfm">
            <a:extLst>
              <a:ext uri="{FF2B5EF4-FFF2-40B4-BE49-F238E27FC236}">
                <a16:creationId xmlns:a16="http://schemas.microsoft.com/office/drawing/2014/main" id="{EB519AF3-CD4D-FC44-8555-B01D7B00B5C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778" y="680575"/>
            <a:ext cx="6844045" cy="5492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4" name="Group 123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5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6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37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2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50B440A-7CFD-864E-B903-8C3103E66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Testing A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37BBB-3D1E-C248-840C-F23DB5191B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4620" y="2249487"/>
            <a:ext cx="2862444" cy="395730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During a live application request</a:t>
            </a:r>
          </a:p>
          <a:p>
            <a:r>
              <a:rPr lang="en-US" sz="1400" dirty="0">
                <a:solidFill>
                  <a:srgbClr val="FFFFFF"/>
                </a:solidFill>
              </a:rPr>
              <a:t>Hashes input and sends to Tensor Test</a:t>
            </a:r>
          </a:p>
          <a:p>
            <a:r>
              <a:rPr lang="en-US" sz="1400" dirty="0">
                <a:solidFill>
                  <a:srgbClr val="FFFFFF"/>
                </a:solidFill>
              </a:rPr>
              <a:t>Loads Training data in a DataFrame</a:t>
            </a:r>
          </a:p>
          <a:p>
            <a:r>
              <a:rPr lang="en-US" sz="1400" dirty="0">
                <a:solidFill>
                  <a:srgbClr val="FFFFFF"/>
                </a:solidFill>
              </a:rPr>
              <a:t>Builds Classifier and runs prediction</a:t>
            </a:r>
          </a:p>
          <a:p>
            <a:r>
              <a:rPr lang="en-US" sz="1400" dirty="0">
                <a:solidFill>
                  <a:srgbClr val="FFFFFF"/>
                </a:solidFill>
              </a:rPr>
              <a:t>Returns expected, prediction, probability</a:t>
            </a:r>
          </a:p>
          <a:p>
            <a:r>
              <a:rPr lang="en-US" sz="1400" dirty="0">
                <a:solidFill>
                  <a:srgbClr val="FFFFFF"/>
                </a:solidFill>
              </a:rPr>
              <a:t>Application can alert appropriately</a:t>
            </a:r>
          </a:p>
        </p:txBody>
      </p:sp>
    </p:spTree>
    <p:extLst>
      <p:ext uri="{BB962C8B-B14F-4D97-AF65-F5344CB8AC3E}">
        <p14:creationId xmlns:p14="http://schemas.microsoft.com/office/powerpoint/2010/main" val="11077470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5" name="Group 12">
            <a:extLst>
              <a:ext uri="{FF2B5EF4-FFF2-40B4-BE49-F238E27FC236}">
                <a16:creationId xmlns:a16="http://schemas.microsoft.com/office/drawing/2014/main" id="{EB95AFDF-FA7D-4311-9C65-6D507D92F474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16" name="Rectangle 53">
            <a:extLst>
              <a:ext uri="{FF2B5EF4-FFF2-40B4-BE49-F238E27FC236}">
                <a16:creationId xmlns:a16="http://schemas.microsoft.com/office/drawing/2014/main" id="{6697F791-5FFA-4164-899F-EB52EA72B02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7" name="Rectangle 57">
            <a:extLst>
              <a:ext uri="{FF2B5EF4-FFF2-40B4-BE49-F238E27FC236}">
                <a16:creationId xmlns:a16="http://schemas.microsoft.com/office/drawing/2014/main" id="{B773AB25-A422-41AA-9737-5E04C1966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441F2E7-A4B9-524A-A8D5-86B3DFCD34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711778" y="1339314"/>
            <a:ext cx="6844045" cy="4174867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6AD0D387-1584-4477-B5F8-52B50D4F220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3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5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80B2FD-6C84-4749-B311-7D6F95B45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Tensor Test Portal (Demo Time)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A986C-3C8C-4243-82CB-E6CA9A2A6C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4620" y="2249487"/>
            <a:ext cx="2862444" cy="395730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Creates random inputs using a data builder pattern and Chance</a:t>
            </a:r>
          </a:p>
          <a:p>
            <a:r>
              <a:rPr lang="en-US" sz="1400">
                <a:solidFill>
                  <a:srgbClr val="FFFFFF"/>
                </a:solidFill>
              </a:rPr>
              <a:t>Sends requests to live application and to Tensor Test and compares results</a:t>
            </a:r>
          </a:p>
          <a:p>
            <a:r>
              <a:rPr lang="en-US" sz="1400">
                <a:solidFill>
                  <a:srgbClr val="FFFFFF"/>
                </a:solidFill>
              </a:rPr>
              <a:t>Displays test result and probability/confidence for this result</a:t>
            </a:r>
          </a:p>
        </p:txBody>
      </p:sp>
    </p:spTree>
    <p:extLst>
      <p:ext uri="{BB962C8B-B14F-4D97-AF65-F5344CB8AC3E}">
        <p14:creationId xmlns:p14="http://schemas.microsoft.com/office/powerpoint/2010/main" val="7931577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45</TotalTime>
  <Words>289</Words>
  <Application>Microsoft Macintosh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Tw Cen MT</vt:lpstr>
      <vt:lpstr>Circuit</vt:lpstr>
      <vt:lpstr>Tensor Test</vt:lpstr>
      <vt:lpstr>Overview</vt:lpstr>
      <vt:lpstr>What’s In the Box?</vt:lpstr>
      <vt:lpstr>Tensor Flow Java Client</vt:lpstr>
      <vt:lpstr>TensorFlow Terms</vt:lpstr>
      <vt:lpstr>Tensor Test Classifications</vt:lpstr>
      <vt:lpstr>Training The Model</vt:lpstr>
      <vt:lpstr>Testing A Request</vt:lpstr>
      <vt:lpstr>Tensor Test Portal (Demo Time)</vt:lpstr>
      <vt:lpstr>Future Improvements</vt:lpstr>
      <vt:lpstr>“People worry that computers will get too smart and take over the world, but the real problem is that they're too stupid and they've already taken over the world.” 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Tensor Test</dc:title>
  <dc:creator>Beth Richardson</dc:creator>
  <cp:lastModifiedBy>Beth Richardson</cp:lastModifiedBy>
  <cp:revision>5</cp:revision>
  <dcterms:created xsi:type="dcterms:W3CDTF">2018-05-02T19:05:48Z</dcterms:created>
  <dcterms:modified xsi:type="dcterms:W3CDTF">2018-05-02T19:51:33Z</dcterms:modified>
</cp:coreProperties>
</file>

<file path=docProps/thumbnail.jpeg>
</file>